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1"/>
  </p:notesMasterIdLst>
  <p:handoutMasterIdLst>
    <p:handoutMasterId r:id="rId22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</p:sldIdLst>
  <p:sldSz cx="9144000" cy="6858000" type="screen4x3"/>
  <p:notesSz cx="9144000" cy="6858000"/>
  <p:custDataLst>
    <p:tags r:id="rId23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13" autoAdjust="0"/>
    <p:restoredTop sz="86475" autoAdjust="0"/>
  </p:normalViewPr>
  <p:slideViewPr>
    <p:cSldViewPr showGuides="1">
      <p:cViewPr>
        <p:scale>
          <a:sx n="90" d="100"/>
          <a:sy n="90" d="100"/>
        </p:scale>
        <p:origin x="-804" y="-150"/>
      </p:cViewPr>
      <p:guideLst>
        <p:guide orient="horz" pos="2614"/>
        <p:guide pos="10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27.03.2019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27.03.2019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</a:t>
            </a:r>
            <a:r>
              <a:rPr lang="tr-TR" sz="3200" b="1" dirty="0" smtClean="0"/>
              <a:t>:</a:t>
            </a:r>
          </a:p>
          <a:p>
            <a:endParaRPr lang="tr-TR" sz="3200" b="1" dirty="0"/>
          </a:p>
          <a:p>
            <a:r>
              <a:rPr lang="tr-TR" sz="2800" dirty="0"/>
              <a:t>• Besinlerle alınan enerjinin başlıca kaynağı olan besin</a:t>
            </a:r>
          </a:p>
          <a:p>
            <a:r>
              <a:rPr lang="tr-TR" sz="2800" dirty="0"/>
              <a:t>öğeleri proteinler, karbonhidratlar ve yağlardır.</a:t>
            </a:r>
          </a:p>
          <a:p>
            <a:r>
              <a:rPr lang="tr-TR" sz="2800" dirty="0"/>
              <a:t>• Enerji gereksinimi ne olursa olsun, günlük alınan toplam</a:t>
            </a:r>
          </a:p>
          <a:p>
            <a:r>
              <a:rPr lang="tr-TR" sz="2800" dirty="0"/>
              <a:t>enerjinin % 12- 15’i proteinlerden, % 55- </a:t>
            </a:r>
            <a:r>
              <a:rPr lang="tr-TR" sz="2800" dirty="0" smtClean="0"/>
              <a:t>60’ı karbonhidratlardan, % </a:t>
            </a:r>
            <a:r>
              <a:rPr lang="tr-TR" sz="2800" dirty="0"/>
              <a:t>25- 30’u yağlardan gelmelidir</a:t>
            </a:r>
            <a:r>
              <a:rPr lang="tr-TR" sz="2800" dirty="0" smtClean="0"/>
              <a:t>.</a:t>
            </a:r>
          </a:p>
          <a:p>
            <a:r>
              <a:rPr lang="tr-TR" sz="2800" dirty="0"/>
              <a:t>• Proteinler, hücrelerin yapıtaşı olan organik bileşiklerdir.</a:t>
            </a:r>
          </a:p>
          <a:p>
            <a:r>
              <a:rPr lang="tr-TR" sz="2800" dirty="0"/>
              <a:t>Büyüme ve gelişme, hücrelerin yenilenmesi, vücudun</a:t>
            </a:r>
          </a:p>
          <a:p>
            <a:r>
              <a:rPr lang="tr-TR" sz="2800" dirty="0"/>
              <a:t>savunma sisteminin gelişmesi, bazı hormonların yapımı</a:t>
            </a:r>
          </a:p>
          <a:p>
            <a:r>
              <a:rPr lang="tr-TR" sz="2800" dirty="0"/>
              <a:t>için önemli görev üstlenir.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607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</a:t>
            </a:r>
            <a:r>
              <a:rPr lang="tr-TR" sz="3200" b="1" dirty="0" smtClean="0"/>
              <a:t>:</a:t>
            </a:r>
          </a:p>
          <a:p>
            <a:endParaRPr lang="tr-TR" sz="3200" b="1" dirty="0"/>
          </a:p>
          <a:p>
            <a:r>
              <a:rPr lang="tr-TR" sz="2800" dirty="0"/>
              <a:t>• </a:t>
            </a:r>
            <a:r>
              <a:rPr lang="tr-TR" sz="2800" b="1" u="sng" dirty="0"/>
              <a:t>Karbonhidratlar, </a:t>
            </a:r>
            <a:r>
              <a:rPr lang="tr-TR" sz="2800" dirty="0"/>
              <a:t>kaslar için tercih edilen enerji kaynağıdır.</a:t>
            </a:r>
          </a:p>
          <a:p>
            <a:r>
              <a:rPr lang="tr-TR" sz="2800" dirty="0"/>
              <a:t>• </a:t>
            </a:r>
            <a:r>
              <a:rPr lang="tr-TR" sz="2800" b="1" u="sng" dirty="0"/>
              <a:t>Yağlar, </a:t>
            </a:r>
            <a:r>
              <a:rPr lang="tr-TR" sz="2800" dirty="0"/>
              <a:t>protein ve karbonhidratlara göre iki kat daha fazla</a:t>
            </a:r>
          </a:p>
          <a:p>
            <a:r>
              <a:rPr lang="tr-TR" sz="2800" dirty="0"/>
              <a:t>enerji verir. Ancak gerektiğinde enerji kaynağı olarak</a:t>
            </a:r>
          </a:p>
          <a:p>
            <a:r>
              <a:rPr lang="tr-TR" sz="2800" dirty="0"/>
              <a:t>kullanılır. Yağda eriyen vitaminlerin vücuda alınmasını</a:t>
            </a:r>
          </a:p>
          <a:p>
            <a:r>
              <a:rPr lang="tr-TR" sz="2800" dirty="0"/>
              <a:t>sağlar, organları, dış etkilerden korur, bazı hormonların</a:t>
            </a:r>
          </a:p>
          <a:p>
            <a:r>
              <a:rPr lang="tr-TR" sz="2800" dirty="0"/>
              <a:t>yapımı için önemlidir.</a:t>
            </a:r>
          </a:p>
          <a:p>
            <a:r>
              <a:rPr lang="tr-TR" sz="2800" dirty="0"/>
              <a:t>• </a:t>
            </a:r>
            <a:r>
              <a:rPr lang="tr-TR" sz="2800" b="1" u="sng" dirty="0"/>
              <a:t>Mineraller, </a:t>
            </a:r>
            <a:r>
              <a:rPr lang="tr-TR" sz="2800" dirty="0"/>
              <a:t>kemik ve dişlerin yapıtaşıdır. Kaslar, sinir</a:t>
            </a:r>
          </a:p>
          <a:p>
            <a:r>
              <a:rPr lang="tr-TR" sz="2800" dirty="0"/>
              <a:t>iletimi ve yapımı için gereklidir. Demir ve çinkonun bağışıklık</a:t>
            </a:r>
          </a:p>
          <a:p>
            <a:r>
              <a:rPr lang="tr-TR" sz="2800" dirty="0"/>
              <a:t>sistemi üzerinde önemli etkisi vardır. Vücuttaki</a:t>
            </a:r>
          </a:p>
          <a:p>
            <a:r>
              <a:rPr lang="tr-TR" sz="2800" dirty="0"/>
              <a:t>sıvı-elektrolit dengesi açısından büyük önem sahibidir.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202744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</a:t>
            </a:r>
            <a:r>
              <a:rPr lang="tr-TR" sz="3200" b="1" dirty="0" smtClean="0"/>
              <a:t>:</a:t>
            </a:r>
          </a:p>
          <a:p>
            <a:endParaRPr lang="tr-TR" sz="3200" b="1" dirty="0"/>
          </a:p>
          <a:p>
            <a:r>
              <a:rPr lang="tr-TR" sz="2800" dirty="0"/>
              <a:t>• </a:t>
            </a:r>
            <a:r>
              <a:rPr lang="tr-TR" sz="2800" b="1" u="sng" dirty="0"/>
              <a:t>Vitaminler, </a:t>
            </a:r>
            <a:r>
              <a:rPr lang="tr-TR" sz="2800" dirty="0"/>
              <a:t>vücudun enerji metabolizmasını düzenler,</a:t>
            </a:r>
          </a:p>
          <a:p>
            <a:r>
              <a:rPr lang="tr-TR" sz="2800" dirty="0"/>
              <a:t>sinir ve sindirim sisteminin normal çalışmasında görev</a:t>
            </a:r>
          </a:p>
          <a:p>
            <a:r>
              <a:rPr lang="tr-TR" sz="2800" dirty="0"/>
              <a:t>alırlar. Bağışıklık sisteminde ve hücre hasarını önleyen</a:t>
            </a:r>
          </a:p>
          <a:p>
            <a:r>
              <a:rPr lang="tr-TR" sz="2800" dirty="0"/>
              <a:t>sistemlerde önemli rol sahibidir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r>
              <a:rPr lang="tr-TR" sz="2800" dirty="0"/>
              <a:t>• </a:t>
            </a:r>
            <a:r>
              <a:rPr lang="tr-TR" sz="2800" b="1" u="sng" dirty="0"/>
              <a:t>Su, </a:t>
            </a:r>
            <a:r>
              <a:rPr lang="tr-TR" sz="2800" dirty="0"/>
              <a:t>besinlerin sindirim ve emilimi açısından önemlidir.</a:t>
            </a:r>
          </a:p>
          <a:p>
            <a:r>
              <a:rPr lang="tr-TR" sz="2800" dirty="0"/>
              <a:t>Atık ürünlerin vücuttan atılmasında, vücut ısısının </a:t>
            </a:r>
            <a:r>
              <a:rPr lang="tr-TR" sz="2800" dirty="0" smtClean="0"/>
              <a:t>denetiminde önemlidir</a:t>
            </a:r>
            <a:r>
              <a:rPr lang="tr-TR" sz="2800" dirty="0"/>
              <a:t>. İşçilerde, her 1000 kalori başına, 1</a:t>
            </a:r>
          </a:p>
          <a:p>
            <a:r>
              <a:rPr lang="tr-TR" sz="2800" dirty="0"/>
              <a:t>litre sıvı tüketiminin sağlanmasına çalışılmalıdır.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227774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 için Öneriler</a:t>
            </a:r>
            <a:r>
              <a:rPr lang="tr-TR" sz="3200" b="1" dirty="0" smtClean="0"/>
              <a:t>:</a:t>
            </a:r>
          </a:p>
          <a:p>
            <a:endParaRPr lang="tr-TR" sz="3200" b="1" dirty="0"/>
          </a:p>
          <a:p>
            <a:pPr marL="514350" indent="-514350">
              <a:buAutoNum type="arabicPeriod"/>
            </a:pPr>
            <a:r>
              <a:rPr lang="tr-TR" sz="3200" b="1" dirty="0" smtClean="0"/>
              <a:t>Besin </a:t>
            </a:r>
            <a:r>
              <a:rPr lang="tr-TR" sz="3200" b="1" dirty="0"/>
              <a:t>Grubu: </a:t>
            </a:r>
            <a:r>
              <a:rPr lang="tr-TR" sz="3200" dirty="0"/>
              <a:t>Süt ve süt ürünleridir (peynir, yoğurt, </a:t>
            </a:r>
            <a:r>
              <a:rPr lang="tr-TR" sz="3200" dirty="0" smtClean="0"/>
              <a:t>ayran, çökelek</a:t>
            </a:r>
            <a:r>
              <a:rPr lang="tr-TR" sz="3200" dirty="0"/>
              <a:t>, lor </a:t>
            </a:r>
            <a:r>
              <a:rPr lang="tr-TR" sz="3200" dirty="0" err="1"/>
              <a:t>vb</a:t>
            </a:r>
            <a:r>
              <a:rPr lang="tr-TR" sz="3200" dirty="0" smtClean="0"/>
              <a:t>).</a:t>
            </a:r>
          </a:p>
          <a:p>
            <a:r>
              <a:rPr lang="tr-TR" sz="2800" dirty="0"/>
              <a:t>• Bu gruptaki besinler kalsiyum başta olmak üzere; </a:t>
            </a:r>
            <a:r>
              <a:rPr lang="tr-TR" sz="2800" dirty="0" smtClean="0"/>
              <a:t>kalsiyum, protein</a:t>
            </a:r>
            <a:r>
              <a:rPr lang="tr-TR" sz="2800" dirty="0"/>
              <a:t>, B2 ve B12 vitaminleri gibi besin </a:t>
            </a:r>
            <a:r>
              <a:rPr lang="tr-TR" sz="2800" dirty="0" smtClean="0"/>
              <a:t>öğelerinin de </a:t>
            </a:r>
            <a:r>
              <a:rPr lang="tr-TR" sz="2800" dirty="0"/>
              <a:t>önemli kaynağıdır.</a:t>
            </a:r>
          </a:p>
          <a:p>
            <a:r>
              <a:rPr lang="tr-TR" sz="2800" dirty="0"/>
              <a:t>• Bu gruptan günde 2 porsiyon tüketilmelidir. Ağır işçilerde</a:t>
            </a:r>
          </a:p>
          <a:p>
            <a:r>
              <a:rPr lang="tr-TR" sz="2800" dirty="0"/>
              <a:t>1-2 porsiyon daha arttırılabilir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r>
              <a:rPr lang="tr-TR" sz="2800" dirty="0"/>
              <a:t>Bir orta boy su bardağı süt veya yoğurt, 1 kase sütlü tatlı,</a:t>
            </a:r>
          </a:p>
          <a:p>
            <a:r>
              <a:rPr lang="tr-TR" sz="2800" dirty="0"/>
              <a:t>iki kibrit kutusu büyüklüğünde peynir 1 porsiyondur.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224588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 için Öneriler</a:t>
            </a:r>
            <a:r>
              <a:rPr lang="tr-TR" sz="3200" b="1" dirty="0" smtClean="0"/>
              <a:t>:</a:t>
            </a:r>
          </a:p>
          <a:p>
            <a:r>
              <a:rPr lang="tr-TR" sz="3200" b="1" dirty="0" smtClean="0"/>
              <a:t>2</a:t>
            </a:r>
            <a:r>
              <a:rPr lang="tr-TR" sz="3200" b="1" dirty="0"/>
              <a:t>. Grup Besin: </a:t>
            </a:r>
            <a:r>
              <a:rPr lang="tr-TR" sz="3200" dirty="0"/>
              <a:t>Et, yumurta ve kuru baklagillerdir (kuru </a:t>
            </a:r>
            <a:r>
              <a:rPr lang="tr-TR" sz="3200" dirty="0" smtClean="0"/>
              <a:t>fasulye, mercimek</a:t>
            </a:r>
            <a:r>
              <a:rPr lang="tr-TR" sz="3200" dirty="0"/>
              <a:t>, nohut </a:t>
            </a:r>
            <a:r>
              <a:rPr lang="tr-TR" sz="3200" dirty="0" err="1"/>
              <a:t>vb</a:t>
            </a:r>
            <a:r>
              <a:rPr lang="tr-TR" sz="3200" dirty="0"/>
              <a:t>). Ceviz, fındık, fıstık gibi </a:t>
            </a:r>
            <a:r>
              <a:rPr lang="tr-TR" sz="3200" dirty="0" smtClean="0"/>
              <a:t>yağlı tohumlar </a:t>
            </a:r>
            <a:r>
              <a:rPr lang="tr-TR" sz="3200" dirty="0"/>
              <a:t>da bu grupta yer alır.</a:t>
            </a:r>
          </a:p>
          <a:p>
            <a:r>
              <a:rPr lang="tr-TR" sz="3200" dirty="0"/>
              <a:t>• Bu gruptaki besinler başta protein olmak </a:t>
            </a:r>
            <a:r>
              <a:rPr lang="tr-TR" sz="3200" dirty="0" smtClean="0"/>
              <a:t>üzere, </a:t>
            </a:r>
            <a:r>
              <a:rPr lang="tr-TR" sz="3200" dirty="0"/>
              <a:t>B </a:t>
            </a:r>
            <a:r>
              <a:rPr lang="tr-TR" sz="3200" dirty="0" smtClean="0"/>
              <a:t>vitaminleri, demir </a:t>
            </a:r>
            <a:r>
              <a:rPr lang="tr-TR" sz="3200" dirty="0"/>
              <a:t>ve </a:t>
            </a:r>
            <a:r>
              <a:rPr lang="tr-TR" sz="3200" dirty="0" smtClean="0"/>
              <a:t>çinkodan </a:t>
            </a:r>
            <a:r>
              <a:rPr lang="tr-TR" sz="3200" dirty="0"/>
              <a:t>zengindir.</a:t>
            </a:r>
          </a:p>
          <a:p>
            <a:r>
              <a:rPr lang="tr-TR" sz="3200" dirty="0"/>
              <a:t>• Bu gruptaki besinlerden </a:t>
            </a:r>
            <a:r>
              <a:rPr lang="tr-TR" sz="3200" dirty="0" smtClean="0"/>
              <a:t>günde </a:t>
            </a:r>
            <a:r>
              <a:rPr lang="tr-TR" sz="3200" dirty="0"/>
              <a:t>2- 3 porsiyon </a:t>
            </a:r>
            <a:r>
              <a:rPr lang="tr-TR" sz="3200" dirty="0" smtClean="0"/>
              <a:t>tüketilmelidir. Ağır işçilerde </a:t>
            </a:r>
            <a:r>
              <a:rPr lang="tr-TR" sz="3200" dirty="0"/>
              <a:t>1 porsiyon daha arttırılabilir.</a:t>
            </a:r>
          </a:p>
          <a:p>
            <a:r>
              <a:rPr lang="tr-TR" sz="3200" dirty="0" smtClean="0"/>
              <a:t>İki-üç köfte </a:t>
            </a:r>
            <a:r>
              <a:rPr lang="tr-TR" sz="3200" dirty="0"/>
              <a:t>kadar et, balık, tavuk; 2 adet yumurta, 1 </a:t>
            </a:r>
            <a:r>
              <a:rPr lang="tr-TR" sz="3200" dirty="0" smtClean="0"/>
              <a:t>tabak kuru </a:t>
            </a:r>
            <a:r>
              <a:rPr lang="tr-TR" sz="3200" dirty="0" err="1" smtClean="0"/>
              <a:t>baklagil</a:t>
            </a:r>
            <a:r>
              <a:rPr lang="tr-TR" sz="3200" dirty="0" smtClean="0"/>
              <a:t> </a:t>
            </a:r>
            <a:r>
              <a:rPr lang="tr-TR" sz="3200" dirty="0"/>
              <a:t>yemeği ve 1 tabak etli veya kıymalı sebze </a:t>
            </a:r>
            <a:r>
              <a:rPr lang="tr-TR" sz="3200" dirty="0" smtClean="0"/>
              <a:t>yemeği 1 </a:t>
            </a:r>
            <a:r>
              <a:rPr lang="tr-TR" sz="3200" dirty="0"/>
              <a:t>porsiyon olarak kabul edilir.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84228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 için Öneriler</a:t>
            </a:r>
            <a:r>
              <a:rPr lang="tr-TR" sz="3200" b="1" dirty="0" smtClean="0"/>
              <a:t>:</a:t>
            </a:r>
          </a:p>
          <a:p>
            <a:r>
              <a:rPr lang="tr-TR" sz="3200" b="1" dirty="0"/>
              <a:t>3. Grup Besinler; sebze ve meyvelerdir.</a:t>
            </a:r>
          </a:p>
          <a:p>
            <a:r>
              <a:rPr lang="tr-TR" sz="3200" dirty="0"/>
              <a:t>• A, C ve E vitaminleri yönünden zengindirler. </a:t>
            </a:r>
            <a:r>
              <a:rPr lang="tr-TR" sz="3200" dirty="0" smtClean="0"/>
              <a:t>Bağışıklık sistemi </a:t>
            </a:r>
            <a:r>
              <a:rPr lang="tr-TR" sz="3200" dirty="0"/>
              <a:t>açısından önemlidir.</a:t>
            </a:r>
          </a:p>
          <a:p>
            <a:r>
              <a:rPr lang="tr-TR" sz="3200" dirty="0"/>
              <a:t>• İçerdikleri posa nedeniyle bağırsak ve kalp-damar </a:t>
            </a:r>
            <a:r>
              <a:rPr lang="tr-TR" sz="3200" dirty="0" smtClean="0"/>
              <a:t>sağlığı için </a:t>
            </a:r>
            <a:r>
              <a:rPr lang="tr-TR" sz="3200" dirty="0"/>
              <a:t>yararlıdırlar.</a:t>
            </a:r>
          </a:p>
          <a:p>
            <a:r>
              <a:rPr lang="tr-TR" sz="3200" dirty="0"/>
              <a:t>• Sebze ve meyvelerin, akan temiz bol su ile iyice </a:t>
            </a:r>
            <a:r>
              <a:rPr lang="tr-TR" sz="3200" dirty="0" smtClean="0"/>
              <a:t>yıkanmadan tüketilmemeleri </a:t>
            </a:r>
            <a:r>
              <a:rPr lang="tr-TR" sz="3200" dirty="0"/>
              <a:t>gerekir</a:t>
            </a:r>
            <a:r>
              <a:rPr lang="tr-TR" sz="3200" dirty="0" smtClean="0"/>
              <a:t>.</a:t>
            </a:r>
          </a:p>
          <a:p>
            <a:r>
              <a:rPr lang="tr-TR" sz="2800" dirty="0"/>
              <a:t>• Önemli: Sebze ve meyvelerin bir leğen içinde çalkalanarak</a:t>
            </a:r>
          </a:p>
          <a:p>
            <a:r>
              <a:rPr lang="tr-TR" sz="2800" dirty="0"/>
              <a:t>temizlenmeye çalışılması kesinlikle uygun değildir.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415907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 için Öneriler</a:t>
            </a:r>
            <a:r>
              <a:rPr lang="tr-TR" sz="3200" b="1" dirty="0" smtClean="0"/>
              <a:t>:</a:t>
            </a:r>
          </a:p>
          <a:p>
            <a:r>
              <a:rPr lang="tr-TR" sz="3200" b="1" dirty="0"/>
              <a:t>3. Grup Besinler; sebze ve meyvelerdir.</a:t>
            </a:r>
          </a:p>
          <a:p>
            <a:r>
              <a:rPr lang="tr-TR" sz="3200" dirty="0"/>
              <a:t>• Tüm sebze ve meyveler mevsiminde tüketilmelidir.</a:t>
            </a:r>
          </a:p>
          <a:p>
            <a:r>
              <a:rPr lang="tr-TR" sz="3200" dirty="0"/>
              <a:t>• Bu gruptaki besinlerden günde 5- 6 porsiyon </a:t>
            </a:r>
            <a:r>
              <a:rPr lang="tr-TR" sz="3200" dirty="0" smtClean="0"/>
              <a:t>tüketilmesi sağlığı </a:t>
            </a:r>
            <a:r>
              <a:rPr lang="tr-TR" sz="3200" dirty="0"/>
              <a:t>tehdit eden riskler yönünden özellikle önerilmektedir.</a:t>
            </a:r>
          </a:p>
          <a:p>
            <a:r>
              <a:rPr lang="tr-TR" sz="3200" dirty="0"/>
              <a:t>• Bu gruptan olan besinlerin bir porsiyon ölçülerine </a:t>
            </a:r>
            <a:r>
              <a:rPr lang="tr-TR" sz="3200" dirty="0" smtClean="0"/>
              <a:t>bakıldığında; bir </a:t>
            </a:r>
            <a:r>
              <a:rPr lang="tr-TR" sz="3200" dirty="0"/>
              <a:t>orta büyüklükteki elma, portakal, </a:t>
            </a:r>
            <a:r>
              <a:rPr lang="tr-TR" sz="3200" dirty="0" smtClean="0"/>
              <a:t>domates, patates</a:t>
            </a:r>
            <a:r>
              <a:rPr lang="tr-TR" sz="3200" dirty="0"/>
              <a:t>, havuç, yarım su bardağı çilek, kiraz vb. </a:t>
            </a:r>
            <a:r>
              <a:rPr lang="tr-TR" sz="3200" dirty="0" smtClean="0"/>
              <a:t>meyveler, kayısı</a:t>
            </a:r>
            <a:r>
              <a:rPr lang="tr-TR" sz="3200" dirty="0"/>
              <a:t>, erik gibi meyvelerin 3 -6 adedi ve 1 </a:t>
            </a:r>
            <a:r>
              <a:rPr lang="tr-TR" sz="3200" dirty="0" smtClean="0"/>
              <a:t>tabak sebze </a:t>
            </a:r>
            <a:r>
              <a:rPr lang="tr-TR" sz="3200" dirty="0"/>
              <a:t>yemeği, 1 tabak salata 1 porsiyondur.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6065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 için Öneriler</a:t>
            </a:r>
            <a:r>
              <a:rPr lang="tr-TR" sz="3200" b="1" dirty="0" smtClean="0"/>
              <a:t>:</a:t>
            </a:r>
          </a:p>
          <a:p>
            <a:r>
              <a:rPr lang="es-ES" sz="3200" b="1" dirty="0"/>
              <a:t>4. Grup Besinler; </a:t>
            </a:r>
            <a:r>
              <a:rPr lang="es-ES" sz="3200" dirty="0"/>
              <a:t>tahıl ve turevleridir. Un ve undan </a:t>
            </a:r>
            <a:r>
              <a:rPr lang="es-ES" sz="3200" dirty="0" smtClean="0"/>
              <a:t>yapılan</a:t>
            </a:r>
            <a:r>
              <a:rPr lang="tr-TR" sz="3200" dirty="0" smtClean="0"/>
              <a:t> </a:t>
            </a:r>
            <a:r>
              <a:rPr lang="tr-TR" sz="3200" dirty="0" err="1" smtClean="0"/>
              <a:t>tum</a:t>
            </a:r>
            <a:r>
              <a:rPr lang="tr-TR" sz="3200" dirty="0" smtClean="0"/>
              <a:t> </a:t>
            </a:r>
            <a:r>
              <a:rPr lang="tr-TR" sz="3200" dirty="0"/>
              <a:t>besinler, </a:t>
            </a:r>
            <a:r>
              <a:rPr lang="tr-TR" sz="3200" dirty="0" err="1"/>
              <a:t>pirinc</a:t>
            </a:r>
            <a:r>
              <a:rPr lang="tr-TR" sz="3200" dirty="0"/>
              <a:t>, bulgur, mısır bu gruptandır. </a:t>
            </a:r>
            <a:r>
              <a:rPr lang="tr-TR" sz="3200" dirty="0" smtClean="0"/>
              <a:t>Bu besinlerde </a:t>
            </a:r>
            <a:r>
              <a:rPr lang="tr-TR" sz="3200" dirty="0"/>
              <a:t>enerji veren karbonhidratlar yer alır. </a:t>
            </a:r>
            <a:r>
              <a:rPr lang="tr-TR" sz="3200" dirty="0" smtClean="0"/>
              <a:t>Ayrıca kepekli </a:t>
            </a:r>
            <a:r>
              <a:rPr lang="tr-TR" sz="3200" dirty="0"/>
              <a:t>olanlarda ve bulgurda daha </a:t>
            </a:r>
            <a:r>
              <a:rPr lang="tr-TR" sz="3200" dirty="0" err="1"/>
              <a:t>cok</a:t>
            </a:r>
            <a:r>
              <a:rPr lang="tr-TR" sz="3200" dirty="0"/>
              <a:t> B, E vitamini </a:t>
            </a:r>
            <a:r>
              <a:rPr lang="tr-TR" sz="3200" dirty="0" smtClean="0"/>
              <a:t>ve posa </a:t>
            </a:r>
            <a:r>
              <a:rPr lang="tr-TR" sz="3200" dirty="0"/>
              <a:t>vardır.</a:t>
            </a:r>
          </a:p>
          <a:p>
            <a:r>
              <a:rPr lang="tr-TR" sz="3200" dirty="0"/>
              <a:t>• Bir ince dilim ekmek, 3- 5 yemek kaşığı pilav veya </a:t>
            </a:r>
            <a:r>
              <a:rPr lang="tr-TR" sz="3200" dirty="0" smtClean="0"/>
              <a:t>makarna, 3- </a:t>
            </a:r>
            <a:r>
              <a:rPr lang="tr-TR" sz="3200" dirty="0"/>
              <a:t>4 adet sigara </a:t>
            </a:r>
            <a:r>
              <a:rPr lang="tr-TR" sz="3200" dirty="0" err="1"/>
              <a:t>boreği</a:t>
            </a:r>
            <a:r>
              <a:rPr lang="tr-TR" sz="3200" dirty="0"/>
              <a:t> ve 1 orta dilim tepsi </a:t>
            </a:r>
            <a:r>
              <a:rPr lang="tr-TR" sz="3200" dirty="0" err="1" smtClean="0"/>
              <a:t>boreği</a:t>
            </a:r>
            <a:r>
              <a:rPr lang="tr-TR" sz="3200" dirty="0"/>
              <a:t> </a:t>
            </a:r>
            <a:r>
              <a:rPr lang="tr-TR" sz="3200" dirty="0" smtClean="0"/>
              <a:t>1 </a:t>
            </a:r>
            <a:r>
              <a:rPr lang="tr-TR" sz="3200" dirty="0"/>
              <a:t>porsiyondur.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311047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 için Öneriler</a:t>
            </a:r>
            <a:r>
              <a:rPr lang="tr-TR" sz="3200" b="1" dirty="0" smtClean="0"/>
              <a:t>:</a:t>
            </a:r>
          </a:p>
          <a:p>
            <a:r>
              <a:rPr lang="tr-TR" sz="3200" b="1" dirty="0">
                <a:latin typeface="Arial-Bold"/>
              </a:rPr>
              <a:t>Diğer Besinler: </a:t>
            </a:r>
            <a:r>
              <a:rPr lang="tr-TR" sz="3200" dirty="0">
                <a:latin typeface="Arial"/>
              </a:rPr>
              <a:t>Şeker, tatlı ve yağlardır.</a:t>
            </a:r>
          </a:p>
          <a:p>
            <a:r>
              <a:rPr lang="tr-TR" sz="3200" dirty="0">
                <a:latin typeface="Souvenir-Light"/>
              </a:rPr>
              <a:t>• </a:t>
            </a:r>
            <a:r>
              <a:rPr lang="tr-TR" sz="3200" dirty="0" smtClean="0">
                <a:latin typeface="Arial"/>
              </a:rPr>
              <a:t>İşçi menülerinde </a:t>
            </a:r>
            <a:r>
              <a:rPr lang="tr-TR" sz="3200" dirty="0">
                <a:latin typeface="Arial"/>
              </a:rPr>
              <a:t>haftada 3- 4 kez tatlı verilmesi </a:t>
            </a:r>
            <a:r>
              <a:rPr lang="tr-TR" sz="3200" dirty="0" smtClean="0">
                <a:latin typeface="Arial"/>
              </a:rPr>
              <a:t>önerilmektedir.</a:t>
            </a:r>
            <a:endParaRPr lang="tr-TR" sz="3200" dirty="0">
              <a:latin typeface="Arial"/>
            </a:endParaRPr>
          </a:p>
          <a:p>
            <a:r>
              <a:rPr lang="tr-TR" sz="3200" dirty="0" smtClean="0">
                <a:latin typeface="Arial"/>
              </a:rPr>
              <a:t>Menülerde </a:t>
            </a:r>
            <a:r>
              <a:rPr lang="tr-TR" sz="3200" dirty="0">
                <a:latin typeface="Arial"/>
              </a:rPr>
              <a:t>tatlı olarak daha </a:t>
            </a:r>
            <a:r>
              <a:rPr lang="tr-TR" sz="3200" dirty="0" smtClean="0">
                <a:latin typeface="Arial"/>
              </a:rPr>
              <a:t>çok sütlü </a:t>
            </a:r>
            <a:r>
              <a:rPr lang="tr-TR" sz="3200" dirty="0">
                <a:latin typeface="Arial"/>
              </a:rPr>
              <a:t>tatlılar</a:t>
            </a:r>
          </a:p>
          <a:p>
            <a:r>
              <a:rPr lang="tr-TR" sz="3200" dirty="0">
                <a:latin typeface="Arial"/>
              </a:rPr>
              <a:t>veya meyveli tatlılar, kabak tatlısı, aşure vb. tatlılar, </a:t>
            </a:r>
            <a:r>
              <a:rPr lang="tr-TR" sz="3200" dirty="0" smtClean="0">
                <a:latin typeface="Arial"/>
              </a:rPr>
              <a:t>besin değeri yönünden </a:t>
            </a:r>
            <a:r>
              <a:rPr lang="tr-TR" sz="3200" dirty="0">
                <a:latin typeface="Arial"/>
              </a:rPr>
              <a:t>diğer ağır hamur tatlılarına </a:t>
            </a:r>
            <a:r>
              <a:rPr lang="tr-TR" sz="3200" dirty="0" smtClean="0">
                <a:latin typeface="Arial"/>
              </a:rPr>
              <a:t>tercih edilmelidir</a:t>
            </a:r>
            <a:r>
              <a:rPr lang="tr-TR" sz="3200" dirty="0">
                <a:latin typeface="Arial"/>
              </a:rPr>
              <a:t>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6885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Yeterli ve Dengeli Beslenme için Öneriler</a:t>
            </a:r>
            <a:r>
              <a:rPr lang="tr-TR" sz="3200" b="1" dirty="0" smtClean="0"/>
              <a:t>:</a:t>
            </a:r>
          </a:p>
          <a:p>
            <a:r>
              <a:rPr lang="tr-TR" sz="3200" dirty="0" smtClean="0">
                <a:latin typeface="Arial"/>
              </a:rPr>
              <a:t>Çalışanların günde </a:t>
            </a:r>
            <a:r>
              <a:rPr lang="tr-TR" sz="3200" dirty="0">
                <a:latin typeface="Arial"/>
              </a:rPr>
              <a:t>en az 12-14 bardak veya her 1000 </a:t>
            </a:r>
            <a:r>
              <a:rPr lang="tr-TR" sz="3200" dirty="0" smtClean="0">
                <a:latin typeface="Arial"/>
              </a:rPr>
              <a:t>kalori başına </a:t>
            </a:r>
            <a:r>
              <a:rPr lang="tr-TR" sz="3200" dirty="0">
                <a:latin typeface="Arial"/>
              </a:rPr>
              <a:t>1 litre kadar sıvı </a:t>
            </a:r>
            <a:r>
              <a:rPr lang="tr-TR" sz="3200" dirty="0" smtClean="0">
                <a:latin typeface="Arial"/>
              </a:rPr>
              <a:t>tüketmesi </a:t>
            </a:r>
            <a:r>
              <a:rPr lang="tr-TR" sz="3200" dirty="0">
                <a:latin typeface="Arial"/>
              </a:rPr>
              <a:t>sağlanmalıdır. </a:t>
            </a:r>
            <a:r>
              <a:rPr lang="tr-TR" sz="3200" dirty="0" smtClean="0">
                <a:latin typeface="Arial"/>
              </a:rPr>
              <a:t>Özellikle ağır </a:t>
            </a:r>
            <a:r>
              <a:rPr lang="tr-TR" sz="3200" dirty="0">
                <a:latin typeface="Arial"/>
              </a:rPr>
              <a:t>ve tehlikeli işler kapsamında </a:t>
            </a:r>
            <a:r>
              <a:rPr lang="tr-TR" sz="3200" dirty="0" smtClean="0">
                <a:latin typeface="Arial"/>
              </a:rPr>
              <a:t>çalışan işçilerin </a:t>
            </a:r>
            <a:r>
              <a:rPr lang="tr-TR" sz="3200" dirty="0">
                <a:latin typeface="Arial"/>
              </a:rPr>
              <a:t>sıvı </a:t>
            </a:r>
            <a:r>
              <a:rPr lang="tr-TR" sz="3200" dirty="0" smtClean="0">
                <a:latin typeface="Arial"/>
              </a:rPr>
              <a:t>alımı, susama </a:t>
            </a:r>
            <a:r>
              <a:rPr lang="tr-TR" sz="3200" dirty="0">
                <a:latin typeface="Arial"/>
              </a:rPr>
              <a:t>duygusuna bakılmaksızın arttırılmalıdır.</a:t>
            </a:r>
          </a:p>
          <a:p>
            <a:r>
              <a:rPr lang="tr-TR" sz="3200" dirty="0" smtClean="0">
                <a:latin typeface="Arial"/>
              </a:rPr>
              <a:t>Güneş </a:t>
            </a:r>
            <a:r>
              <a:rPr lang="tr-TR" sz="3200" dirty="0">
                <a:latin typeface="Arial"/>
              </a:rPr>
              <a:t>altında uzun sure </a:t>
            </a:r>
            <a:r>
              <a:rPr lang="tr-TR" sz="3200" dirty="0" smtClean="0">
                <a:latin typeface="Arial"/>
              </a:rPr>
              <a:t>çalışanlara </a:t>
            </a:r>
            <a:r>
              <a:rPr lang="tr-TR" sz="3200" dirty="0">
                <a:latin typeface="Arial"/>
              </a:rPr>
              <a:t>veya </a:t>
            </a:r>
            <a:r>
              <a:rPr lang="tr-TR" sz="3200" dirty="0" smtClean="0">
                <a:latin typeface="Arial"/>
              </a:rPr>
              <a:t>röntgen ışınlarına </a:t>
            </a:r>
            <a:r>
              <a:rPr lang="fi-FI" sz="3200" dirty="0" smtClean="0">
                <a:latin typeface="Arial"/>
              </a:rPr>
              <a:t>maruz </a:t>
            </a:r>
            <a:r>
              <a:rPr lang="fi-FI" sz="3200" dirty="0">
                <a:latin typeface="Arial"/>
              </a:rPr>
              <a:t>kalanlara A vitamininin on maddesi </a:t>
            </a:r>
            <a:r>
              <a:rPr lang="fi-FI" sz="3200" dirty="0" smtClean="0">
                <a:latin typeface="Arial"/>
              </a:rPr>
              <a:t>karotenlerden</a:t>
            </a:r>
            <a:r>
              <a:rPr lang="tr-TR" sz="3200" dirty="0" smtClean="0">
                <a:latin typeface="Arial"/>
              </a:rPr>
              <a:t> zengin havuç, </a:t>
            </a:r>
            <a:r>
              <a:rPr lang="tr-TR" sz="3200" dirty="0">
                <a:latin typeface="Arial"/>
              </a:rPr>
              <a:t>kıvırcık, marul, roka, domates, kayısı, portakal</a:t>
            </a:r>
          </a:p>
          <a:p>
            <a:r>
              <a:rPr lang="es-ES" sz="3200" dirty="0">
                <a:latin typeface="Arial"/>
              </a:rPr>
              <a:t>vb. sebze ve meyveler yeterince verilmelidir.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51511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atin typeface="TimesNewRoman-Bold"/>
              </a:rPr>
              <a:t>Sağlıklı Gıda Tüketimi İçin,</a:t>
            </a:r>
          </a:p>
          <a:p>
            <a:r>
              <a:rPr lang="tr-TR" sz="3200" b="1" dirty="0">
                <a:latin typeface="Arial"/>
              </a:rPr>
              <a:t>1. Temizlik:</a:t>
            </a:r>
          </a:p>
          <a:p>
            <a:r>
              <a:rPr lang="tr-TR" sz="3200" dirty="0">
                <a:latin typeface="Arial"/>
              </a:rPr>
              <a:t>Gıdalar hazırlanmadan </a:t>
            </a:r>
            <a:r>
              <a:rPr lang="tr-TR" sz="3200" dirty="0" smtClean="0">
                <a:latin typeface="Arial"/>
              </a:rPr>
              <a:t>önce </a:t>
            </a:r>
            <a:r>
              <a:rPr lang="tr-TR" sz="3200" dirty="0">
                <a:latin typeface="Arial"/>
              </a:rPr>
              <a:t>ellerin yıkanması ve </a:t>
            </a:r>
            <a:r>
              <a:rPr lang="tr-TR" sz="3200" dirty="0" smtClean="0">
                <a:latin typeface="Arial"/>
              </a:rPr>
              <a:t>gerektikçe yıkama </a:t>
            </a:r>
            <a:r>
              <a:rPr lang="tr-TR" sz="3200" dirty="0">
                <a:latin typeface="Arial"/>
              </a:rPr>
              <a:t>işleminin tekrarlanması gerekir.</a:t>
            </a:r>
          </a:p>
          <a:p>
            <a:r>
              <a:rPr lang="tr-TR" sz="3200" dirty="0">
                <a:latin typeface="Arial"/>
              </a:rPr>
              <a:t>Gıda hazırlamada kullanılan </a:t>
            </a:r>
            <a:r>
              <a:rPr lang="tr-TR" sz="3200" dirty="0" smtClean="0">
                <a:latin typeface="Arial"/>
              </a:rPr>
              <a:t>tüm yüzey </a:t>
            </a:r>
            <a:r>
              <a:rPr lang="tr-TR" sz="3200" dirty="0">
                <a:latin typeface="Arial"/>
              </a:rPr>
              <a:t>ve aletlerin </a:t>
            </a:r>
            <a:r>
              <a:rPr lang="tr-TR" sz="3200" dirty="0" smtClean="0">
                <a:latin typeface="Arial"/>
              </a:rPr>
              <a:t>temizlenmesi, mutfakların </a:t>
            </a:r>
            <a:r>
              <a:rPr lang="tr-TR" sz="3200" dirty="0">
                <a:latin typeface="Arial"/>
              </a:rPr>
              <a:t>sinek, </a:t>
            </a:r>
            <a:r>
              <a:rPr lang="tr-TR" sz="3200" dirty="0" smtClean="0">
                <a:latin typeface="Arial"/>
              </a:rPr>
              <a:t>böcek </a:t>
            </a:r>
            <a:r>
              <a:rPr lang="tr-TR" sz="3200" dirty="0">
                <a:latin typeface="Arial"/>
              </a:rPr>
              <a:t>ve diğer hayvanlara </a:t>
            </a:r>
            <a:r>
              <a:rPr lang="tr-TR" sz="3200" dirty="0" smtClean="0">
                <a:latin typeface="Arial"/>
              </a:rPr>
              <a:t>karşı korunması </a:t>
            </a:r>
            <a:r>
              <a:rPr lang="tr-TR" sz="3200" dirty="0">
                <a:latin typeface="Arial"/>
              </a:rPr>
              <a:t>gerekir.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78754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atin typeface="TimesNewRoman-Bold"/>
              </a:rPr>
              <a:t>Sağlıklı Gıda Tüketimi İçin</a:t>
            </a:r>
            <a:r>
              <a:rPr lang="tr-TR" sz="3600" b="1" dirty="0" smtClean="0">
                <a:latin typeface="TimesNewRoman-Bold"/>
              </a:rPr>
              <a:t>,</a:t>
            </a:r>
          </a:p>
          <a:p>
            <a:endParaRPr lang="tr-TR" sz="3600" b="1" dirty="0">
              <a:latin typeface="TimesNewRoman-Bold"/>
            </a:endParaRPr>
          </a:p>
          <a:p>
            <a:r>
              <a:rPr lang="tr-TR" sz="3200" b="1" dirty="0">
                <a:latin typeface="Arial"/>
              </a:rPr>
              <a:t>2. </a:t>
            </a:r>
            <a:r>
              <a:rPr lang="tr-TR" sz="3200" b="1" dirty="0" smtClean="0">
                <a:latin typeface="Arial"/>
              </a:rPr>
              <a:t>Çiğ </a:t>
            </a:r>
            <a:r>
              <a:rPr lang="tr-TR" sz="3200" b="1" dirty="0">
                <a:latin typeface="Arial"/>
              </a:rPr>
              <a:t>Gıdalarla Pişmiş Gıdaların Ayrılması</a:t>
            </a:r>
          </a:p>
          <a:p>
            <a:r>
              <a:rPr lang="tr-TR" sz="3200" dirty="0">
                <a:latin typeface="Arial"/>
              </a:rPr>
              <a:t>Gıdaların hazırlanma aşamasında taze et, kanatlı </a:t>
            </a:r>
            <a:r>
              <a:rPr lang="tr-TR" sz="3200" dirty="0" smtClean="0">
                <a:latin typeface="Arial"/>
              </a:rPr>
              <a:t>hayvan eti </a:t>
            </a:r>
            <a:r>
              <a:rPr lang="tr-TR" sz="3200" dirty="0">
                <a:latin typeface="Arial"/>
              </a:rPr>
              <a:t>ve deniz </a:t>
            </a:r>
            <a:r>
              <a:rPr lang="tr-TR" sz="3200" dirty="0" smtClean="0">
                <a:latin typeface="Arial"/>
              </a:rPr>
              <a:t>ürünlerinin</a:t>
            </a:r>
            <a:endParaRPr lang="tr-TR" sz="3200" dirty="0">
              <a:latin typeface="Arial"/>
            </a:endParaRPr>
          </a:p>
          <a:p>
            <a:r>
              <a:rPr lang="tr-TR" sz="3200" dirty="0">
                <a:latin typeface="Arial"/>
              </a:rPr>
              <a:t>diğer gıdalardan ayrılması gerekir. Ayrıca </a:t>
            </a:r>
            <a:r>
              <a:rPr lang="tr-TR" sz="3200" dirty="0" smtClean="0">
                <a:latin typeface="Arial"/>
              </a:rPr>
              <a:t>çiğ </a:t>
            </a:r>
            <a:r>
              <a:rPr lang="tr-TR" sz="3200" dirty="0">
                <a:latin typeface="Arial"/>
              </a:rPr>
              <a:t>gıdaların </a:t>
            </a:r>
            <a:r>
              <a:rPr lang="tr-TR" sz="3200" dirty="0" smtClean="0">
                <a:latin typeface="Arial"/>
              </a:rPr>
              <a:t>hazırlanmasında kullanılan bıçak </a:t>
            </a:r>
            <a:r>
              <a:rPr lang="tr-TR" sz="3200" dirty="0">
                <a:latin typeface="Arial"/>
              </a:rPr>
              <a:t>ve kesim tahtalarının </a:t>
            </a:r>
            <a:r>
              <a:rPr lang="tr-TR" sz="3200" dirty="0" smtClean="0">
                <a:latin typeface="Arial"/>
              </a:rPr>
              <a:t>mutlaka ayrı </a:t>
            </a:r>
            <a:r>
              <a:rPr lang="tr-TR" sz="3200" dirty="0">
                <a:latin typeface="Arial"/>
              </a:rPr>
              <a:t>olması gerekir. Hazırlanmış gıdalar ile </a:t>
            </a:r>
            <a:r>
              <a:rPr lang="tr-TR" sz="3200" dirty="0" smtClean="0">
                <a:latin typeface="Arial"/>
              </a:rPr>
              <a:t>çiğ </a:t>
            </a:r>
            <a:r>
              <a:rPr lang="tr-TR" sz="3200" dirty="0">
                <a:latin typeface="Arial"/>
              </a:rPr>
              <a:t>gıdaların birbirinden</a:t>
            </a:r>
          </a:p>
          <a:p>
            <a:r>
              <a:rPr lang="tr-TR" sz="3200" dirty="0">
                <a:latin typeface="Arial"/>
              </a:rPr>
              <a:t>ayrılır, ayrı olarak kapalı kaplarda saklanması gerekir.</a:t>
            </a:r>
            <a:r>
              <a:rPr lang="tr-TR" sz="3200" dirty="0" smtClean="0">
                <a:latin typeface="Arial"/>
              </a:rPr>
              <a:t>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02751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atin typeface="TimesNewRoman-Bold"/>
              </a:rPr>
              <a:t>Sağlıklı Gıda Tüketimi İçin</a:t>
            </a:r>
            <a:r>
              <a:rPr lang="tr-TR" sz="3600" b="1" dirty="0" smtClean="0">
                <a:latin typeface="TimesNewRoman-Bold"/>
              </a:rPr>
              <a:t>,</a:t>
            </a:r>
          </a:p>
          <a:p>
            <a:endParaRPr lang="tr-TR" sz="3600" b="1" dirty="0">
              <a:latin typeface="TimesNewRoman-Bold"/>
            </a:endParaRPr>
          </a:p>
          <a:p>
            <a:r>
              <a:rPr lang="tr-TR" sz="3200" b="1" dirty="0">
                <a:latin typeface="Arial"/>
              </a:rPr>
              <a:t>3. Uygun </a:t>
            </a:r>
            <a:r>
              <a:rPr lang="tr-TR" sz="3200" b="1" dirty="0" smtClean="0">
                <a:latin typeface="Arial"/>
              </a:rPr>
              <a:t>Pişirme</a:t>
            </a:r>
          </a:p>
          <a:p>
            <a:endParaRPr lang="tr-TR" sz="3200" b="1" dirty="0">
              <a:latin typeface="Arial"/>
            </a:endParaRPr>
          </a:p>
          <a:p>
            <a:r>
              <a:rPr lang="tr-TR" sz="3200" dirty="0">
                <a:latin typeface="Arial"/>
              </a:rPr>
              <a:t>Gıdaların kaynatılmasında en az 75°C’ye ulaşılması gerekir</a:t>
            </a:r>
            <a:r>
              <a:rPr lang="tr-TR" sz="3200" dirty="0" smtClean="0">
                <a:latin typeface="Arial"/>
              </a:rPr>
              <a:t>.</a:t>
            </a:r>
          </a:p>
          <a:p>
            <a:endParaRPr lang="tr-TR" sz="3200" dirty="0">
              <a:latin typeface="Arial"/>
            </a:endParaRPr>
          </a:p>
          <a:p>
            <a:r>
              <a:rPr lang="tr-TR" sz="3200" dirty="0">
                <a:latin typeface="Arial"/>
              </a:rPr>
              <a:t>Et ve kanatlı hayvan etlerinin sularının pembe değil, </a:t>
            </a:r>
            <a:r>
              <a:rPr lang="tr-TR" sz="3200" dirty="0" smtClean="0">
                <a:latin typeface="Arial"/>
              </a:rPr>
              <a:t>berrak </a:t>
            </a:r>
            <a:r>
              <a:rPr lang="it-IT" sz="3200" dirty="0" smtClean="0">
                <a:latin typeface="Arial"/>
              </a:rPr>
              <a:t>olmasına </a:t>
            </a:r>
            <a:r>
              <a:rPr lang="it-IT" sz="3200" dirty="0">
                <a:latin typeface="Arial"/>
              </a:rPr>
              <a:t>da dikkat edilmesi gerekir.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202686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atin typeface="TimesNewRoman-Bold"/>
              </a:rPr>
              <a:t>Sağlıklı Gıda Tüketimi İçin</a:t>
            </a:r>
            <a:r>
              <a:rPr lang="tr-TR" sz="3600" b="1" dirty="0" smtClean="0">
                <a:latin typeface="TimesNewRoman-Bold"/>
              </a:rPr>
              <a:t>,</a:t>
            </a:r>
          </a:p>
          <a:p>
            <a:r>
              <a:rPr lang="tr-TR" sz="3200" b="1" dirty="0" smtClean="0">
                <a:latin typeface="Arial"/>
              </a:rPr>
              <a:t>4</a:t>
            </a:r>
            <a:r>
              <a:rPr lang="tr-TR" sz="3200" b="1" dirty="0">
                <a:latin typeface="Arial"/>
              </a:rPr>
              <a:t>. Gıdaların </a:t>
            </a:r>
            <a:r>
              <a:rPr lang="tr-TR" sz="3200" b="1" dirty="0" smtClean="0">
                <a:latin typeface="Arial"/>
              </a:rPr>
              <a:t>Güvenli </a:t>
            </a:r>
            <a:r>
              <a:rPr lang="tr-TR" sz="3200" b="1" dirty="0">
                <a:latin typeface="Arial"/>
              </a:rPr>
              <a:t>Sıcaklıkta Saklanması</a:t>
            </a:r>
          </a:p>
          <a:p>
            <a:r>
              <a:rPr lang="tr-TR" sz="3200" dirty="0">
                <a:latin typeface="Arial"/>
              </a:rPr>
              <a:t>Pişmiş gıdaların iki saatten fazla oda sıcaklığında </a:t>
            </a:r>
            <a:r>
              <a:rPr lang="tr-TR" sz="3200" dirty="0" smtClean="0">
                <a:latin typeface="Arial"/>
              </a:rPr>
              <a:t>bırakılmaması gerekir</a:t>
            </a:r>
            <a:r>
              <a:rPr lang="tr-TR" sz="3200" dirty="0">
                <a:latin typeface="Arial"/>
              </a:rPr>
              <a:t>. Pişmiş ve hassas gıdaların 5°C’nin </a:t>
            </a:r>
            <a:r>
              <a:rPr lang="tr-TR" sz="3200" dirty="0" smtClean="0">
                <a:latin typeface="Arial"/>
              </a:rPr>
              <a:t>altında soğutulması</a:t>
            </a:r>
            <a:r>
              <a:rPr lang="tr-TR" sz="3200" dirty="0">
                <a:latin typeface="Arial"/>
              </a:rPr>
              <a:t>; servis sırasında ise pişmiş gıdaların 60°C’nin</a:t>
            </a:r>
          </a:p>
          <a:p>
            <a:r>
              <a:rPr lang="tr-TR" sz="3200" dirty="0" smtClean="0">
                <a:latin typeface="Arial"/>
              </a:rPr>
              <a:t>üzerinde </a:t>
            </a:r>
            <a:r>
              <a:rPr lang="tr-TR" sz="3200" dirty="0">
                <a:latin typeface="Arial"/>
              </a:rPr>
              <a:t>ısıtılması gerekir.</a:t>
            </a:r>
          </a:p>
          <a:p>
            <a:r>
              <a:rPr lang="tr-TR" sz="3200" dirty="0">
                <a:latin typeface="Arial"/>
              </a:rPr>
              <a:t>Gıdaların buzdolabında da olsa </a:t>
            </a:r>
            <a:r>
              <a:rPr lang="tr-TR" sz="3200" dirty="0" smtClean="0">
                <a:latin typeface="Arial"/>
              </a:rPr>
              <a:t>çok </a:t>
            </a:r>
            <a:r>
              <a:rPr lang="tr-TR" sz="3200" dirty="0">
                <a:latin typeface="Arial"/>
              </a:rPr>
              <a:t>uzun sure </a:t>
            </a:r>
            <a:r>
              <a:rPr lang="tr-TR" sz="3200" dirty="0" smtClean="0">
                <a:latin typeface="Arial"/>
              </a:rPr>
              <a:t>saklanmaması gerekir</a:t>
            </a:r>
            <a:r>
              <a:rPr lang="tr-TR" sz="3200" dirty="0">
                <a:latin typeface="Arial"/>
              </a:rPr>
              <a:t>. Donmuş </a:t>
            </a:r>
            <a:r>
              <a:rPr lang="tr-TR" sz="3200" dirty="0" smtClean="0">
                <a:latin typeface="Arial"/>
              </a:rPr>
              <a:t>ürünler kesinlikle </a:t>
            </a:r>
            <a:r>
              <a:rPr lang="tr-TR" sz="3200" dirty="0">
                <a:latin typeface="Arial"/>
              </a:rPr>
              <a:t>oda sıcaklığında </a:t>
            </a:r>
            <a:r>
              <a:rPr lang="tr-TR" sz="3200" dirty="0" smtClean="0">
                <a:latin typeface="Arial"/>
              </a:rPr>
              <a:t>değil, buzdolabının </a:t>
            </a:r>
            <a:r>
              <a:rPr lang="tr-TR" sz="3200" dirty="0">
                <a:latin typeface="Arial"/>
              </a:rPr>
              <a:t>alt rafında </a:t>
            </a:r>
            <a:r>
              <a:rPr lang="tr-TR" sz="3200" dirty="0" smtClean="0">
                <a:latin typeface="Arial"/>
              </a:rPr>
              <a:t>çözülmeye </a:t>
            </a:r>
            <a:r>
              <a:rPr lang="tr-TR" sz="3200" dirty="0">
                <a:latin typeface="Arial"/>
              </a:rPr>
              <a:t>bırakılmalıdır.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347525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atin typeface="TimesNewRoman-Bold"/>
              </a:rPr>
              <a:t>Sağlıklı Gıda Tüketimi İçin</a:t>
            </a:r>
            <a:r>
              <a:rPr lang="tr-TR" sz="3600" b="1" dirty="0" smtClean="0">
                <a:latin typeface="TimesNewRoman-Bold"/>
              </a:rPr>
              <a:t>,</a:t>
            </a:r>
          </a:p>
          <a:p>
            <a:r>
              <a:rPr lang="tr-TR" sz="3200" b="1" dirty="0">
                <a:latin typeface="Arial"/>
              </a:rPr>
              <a:t>5. Hammadde Kullanımı (Gıdaların Hazırlanması</a:t>
            </a:r>
            <a:r>
              <a:rPr lang="tr-TR" sz="3200" b="1" dirty="0" smtClean="0">
                <a:latin typeface="Arial"/>
              </a:rPr>
              <a:t>)</a:t>
            </a:r>
          </a:p>
          <a:p>
            <a:endParaRPr lang="tr-TR" sz="3200" b="1" dirty="0">
              <a:latin typeface="Arial"/>
            </a:endParaRPr>
          </a:p>
          <a:p>
            <a:r>
              <a:rPr lang="tr-TR" sz="3200" dirty="0">
                <a:latin typeface="Arial"/>
              </a:rPr>
              <a:t>Taze ve sağlıklı gıda seçmeye özen gösterilir. Taze </a:t>
            </a:r>
            <a:r>
              <a:rPr lang="tr-TR" sz="3200" dirty="0" smtClean="0">
                <a:latin typeface="Arial"/>
              </a:rPr>
              <a:t>yenecek meyve </a:t>
            </a:r>
            <a:r>
              <a:rPr lang="tr-TR" sz="3200" dirty="0">
                <a:latin typeface="Arial"/>
              </a:rPr>
              <a:t>ve sebzeleri akan su altında yıkanmalıdır. </a:t>
            </a:r>
            <a:r>
              <a:rPr lang="tr-TR" sz="3200" dirty="0" smtClean="0">
                <a:latin typeface="Arial"/>
              </a:rPr>
              <a:t>Leğenin içindeki </a:t>
            </a:r>
            <a:r>
              <a:rPr lang="tr-TR" sz="3200" dirty="0">
                <a:latin typeface="Arial"/>
              </a:rPr>
              <a:t>suyun içinde çalkalanarak arındırılmaya çalışılması</a:t>
            </a:r>
          </a:p>
          <a:p>
            <a:r>
              <a:rPr lang="tr-TR" sz="3200" dirty="0">
                <a:latin typeface="Arial"/>
              </a:rPr>
              <a:t>uygun değildir.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39644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atin typeface="TimesNewRoman-Bold"/>
              </a:rPr>
              <a:t>Sağlıklı Gıda Tüketimi İçin</a:t>
            </a:r>
            <a:r>
              <a:rPr lang="tr-TR" sz="3600" b="1" dirty="0" smtClean="0">
                <a:latin typeface="TimesNewRoman-Bold"/>
              </a:rPr>
              <a:t>,</a:t>
            </a:r>
          </a:p>
          <a:p>
            <a:r>
              <a:rPr lang="tr-TR" sz="3200" b="1" dirty="0">
                <a:latin typeface="Arial-Bold"/>
              </a:rPr>
              <a:t>Besin Zehirlenmeleri</a:t>
            </a:r>
          </a:p>
          <a:p>
            <a:r>
              <a:rPr lang="tr-TR" sz="3200" dirty="0">
                <a:latin typeface="Arial"/>
              </a:rPr>
              <a:t>Besinlerle bulaşan ve daha </a:t>
            </a:r>
            <a:r>
              <a:rPr lang="tr-TR" sz="3200" dirty="0" smtClean="0">
                <a:latin typeface="Arial"/>
              </a:rPr>
              <a:t>çok </a:t>
            </a:r>
            <a:r>
              <a:rPr lang="tr-TR" sz="3200" dirty="0">
                <a:latin typeface="Arial"/>
              </a:rPr>
              <a:t>mide ve bağırsak </a:t>
            </a:r>
            <a:r>
              <a:rPr lang="tr-TR" sz="3200" dirty="0" smtClean="0">
                <a:latin typeface="Arial"/>
              </a:rPr>
              <a:t>sistem şikayetleri </a:t>
            </a:r>
            <a:r>
              <a:rPr lang="tr-TR" sz="3200" dirty="0">
                <a:latin typeface="Arial"/>
              </a:rPr>
              <a:t>ile seyreden ani gelişen tablolar gıda zehirlenmeleri</a:t>
            </a:r>
          </a:p>
          <a:p>
            <a:r>
              <a:rPr lang="tr-TR" sz="3200" dirty="0">
                <a:latin typeface="Arial"/>
              </a:rPr>
              <a:t>olarak adlandırılır.</a:t>
            </a:r>
          </a:p>
          <a:p>
            <a:r>
              <a:rPr lang="tr-TR" sz="3200" dirty="0">
                <a:latin typeface="Arial"/>
              </a:rPr>
              <a:t>Kişi, bakteriler veya toksinlerle </a:t>
            </a:r>
            <a:r>
              <a:rPr lang="tr-TR" sz="3200" dirty="0" smtClean="0">
                <a:latin typeface="Arial"/>
              </a:rPr>
              <a:t>bulaşmış yiyecek </a:t>
            </a:r>
            <a:r>
              <a:rPr lang="tr-TR" sz="3200" dirty="0">
                <a:latin typeface="Arial"/>
              </a:rPr>
              <a:t>veya </a:t>
            </a:r>
            <a:r>
              <a:rPr lang="tr-TR" sz="3200" dirty="0" smtClean="0">
                <a:latin typeface="Arial"/>
              </a:rPr>
              <a:t>içecekleri tükettiğinde </a:t>
            </a:r>
            <a:r>
              <a:rPr lang="tr-TR" sz="3200" dirty="0">
                <a:latin typeface="Arial"/>
              </a:rPr>
              <a:t>meydana gelir.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48974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atin typeface="TimesNewRoman-Bold"/>
              </a:rPr>
              <a:t>Sağlıklı Gıda Tüketimi İçin</a:t>
            </a:r>
            <a:r>
              <a:rPr lang="tr-TR" sz="3600" b="1" dirty="0" smtClean="0">
                <a:latin typeface="TimesNewRoman-Bold"/>
              </a:rPr>
              <a:t>,</a:t>
            </a:r>
          </a:p>
          <a:p>
            <a:r>
              <a:rPr lang="tr-TR" sz="3200" b="1" dirty="0">
                <a:latin typeface="Arial-Bold"/>
              </a:rPr>
              <a:t>Besin Zehirlenmeleri</a:t>
            </a:r>
          </a:p>
          <a:p>
            <a:r>
              <a:rPr lang="tr-TR" sz="3200" dirty="0">
                <a:latin typeface="Arial"/>
              </a:rPr>
              <a:t>Gıda zehirlenmesi tek bir kişiyi veya aynı yiyeceği </a:t>
            </a:r>
            <a:r>
              <a:rPr lang="tr-TR" sz="3200" dirty="0" smtClean="0">
                <a:latin typeface="Arial"/>
              </a:rPr>
              <a:t>tüketmiş bir </a:t>
            </a:r>
            <a:r>
              <a:rPr lang="tr-TR" sz="3200" dirty="0">
                <a:latin typeface="Arial"/>
              </a:rPr>
              <a:t>grup insanı etkileyebilir. Yemeğin yenmesinden 6-24 </a:t>
            </a:r>
            <a:r>
              <a:rPr lang="tr-TR" sz="3200" dirty="0" smtClean="0">
                <a:latin typeface="Arial"/>
              </a:rPr>
              <a:t>saat sonra </a:t>
            </a:r>
            <a:r>
              <a:rPr lang="tr-TR" sz="3200" dirty="0">
                <a:latin typeface="Arial"/>
              </a:rPr>
              <a:t>iki veya daha </a:t>
            </a:r>
            <a:r>
              <a:rPr lang="tr-TR" sz="3200" dirty="0" smtClean="0">
                <a:latin typeface="Arial"/>
              </a:rPr>
              <a:t>çok </a:t>
            </a:r>
            <a:r>
              <a:rPr lang="tr-TR" sz="3200" dirty="0">
                <a:latin typeface="Arial"/>
              </a:rPr>
              <a:t>kişide benzer belirtilerin </a:t>
            </a:r>
            <a:r>
              <a:rPr lang="tr-TR" sz="3200" dirty="0" smtClean="0">
                <a:latin typeface="Arial"/>
              </a:rPr>
              <a:t>gözlendiği</a:t>
            </a:r>
            <a:endParaRPr lang="tr-TR" sz="3200" dirty="0">
              <a:latin typeface="Arial"/>
            </a:endParaRPr>
          </a:p>
          <a:p>
            <a:r>
              <a:rPr lang="tr-TR" sz="3200" dirty="0">
                <a:latin typeface="Arial"/>
              </a:rPr>
              <a:t>takdirde gıda zehirlenmesini </a:t>
            </a:r>
            <a:r>
              <a:rPr lang="tr-TR" sz="3200" dirty="0" smtClean="0">
                <a:latin typeface="Arial"/>
              </a:rPr>
              <a:t>düşündürmelidir. </a:t>
            </a:r>
            <a:r>
              <a:rPr lang="tr-TR" sz="3200" dirty="0">
                <a:latin typeface="Arial"/>
              </a:rPr>
              <a:t>Bazı </a:t>
            </a:r>
            <a:r>
              <a:rPr lang="tr-TR" sz="3200" dirty="0" smtClean="0">
                <a:latin typeface="Arial"/>
              </a:rPr>
              <a:t>zehirlenmelerde belirtiler </a:t>
            </a:r>
            <a:r>
              <a:rPr lang="tr-TR" sz="3200" dirty="0">
                <a:latin typeface="Arial"/>
              </a:rPr>
              <a:t>30 dakika ile 1 saat </a:t>
            </a:r>
            <a:r>
              <a:rPr lang="tr-TR" sz="3200" dirty="0" smtClean="0">
                <a:latin typeface="Arial"/>
              </a:rPr>
              <a:t>içinde görülürken, gıda zehirlenmelerinin çoğunda </a:t>
            </a:r>
            <a:r>
              <a:rPr lang="tr-TR" sz="3200" dirty="0">
                <a:latin typeface="Arial"/>
              </a:rPr>
              <a:t>belirtiler 6-12 saat </a:t>
            </a:r>
            <a:r>
              <a:rPr lang="tr-TR" sz="3200" dirty="0" smtClean="0">
                <a:latin typeface="Arial"/>
              </a:rPr>
              <a:t>içinde </a:t>
            </a:r>
            <a:r>
              <a:rPr lang="tr-TR" sz="3200" dirty="0">
                <a:latin typeface="Arial"/>
              </a:rPr>
              <a:t>meydana</a:t>
            </a:r>
          </a:p>
          <a:p>
            <a:r>
              <a:rPr lang="tr-TR" sz="3200" dirty="0">
                <a:latin typeface="Arial"/>
              </a:rPr>
              <a:t>gelir. Gıda zehirlenmesi genellikle 1-3 </a:t>
            </a:r>
            <a:r>
              <a:rPr lang="tr-TR" sz="3200" dirty="0" smtClean="0">
                <a:latin typeface="Arial"/>
              </a:rPr>
              <a:t>gün sürer.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193659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latin typeface="Arial-Bold"/>
              </a:rPr>
              <a:t>Besin </a:t>
            </a:r>
            <a:r>
              <a:rPr lang="tr-TR" sz="3200" b="1" dirty="0">
                <a:latin typeface="Arial-Bold"/>
              </a:rPr>
              <a:t>Zehirlenmeleri</a:t>
            </a:r>
          </a:p>
          <a:p>
            <a:r>
              <a:rPr lang="tr-TR" sz="3200" dirty="0">
                <a:latin typeface="Arial"/>
              </a:rPr>
              <a:t>En yaygın </a:t>
            </a:r>
            <a:r>
              <a:rPr lang="tr-TR" sz="3200" dirty="0" smtClean="0">
                <a:latin typeface="Arial"/>
              </a:rPr>
              <a:t>görülen </a:t>
            </a:r>
            <a:r>
              <a:rPr lang="tr-TR" sz="3200" dirty="0">
                <a:latin typeface="Arial"/>
              </a:rPr>
              <a:t>belirtiler bulantı, kusma, karın ağrısı </a:t>
            </a:r>
            <a:r>
              <a:rPr lang="tr-TR" sz="3200" dirty="0" smtClean="0">
                <a:latin typeface="Arial"/>
              </a:rPr>
              <a:t>ve ishaldir</a:t>
            </a:r>
            <a:r>
              <a:rPr lang="tr-TR" sz="3200" dirty="0">
                <a:latin typeface="Arial"/>
              </a:rPr>
              <a:t>. Belirtilere ateş ve </a:t>
            </a:r>
            <a:r>
              <a:rPr lang="tr-TR" sz="3200" dirty="0" smtClean="0">
                <a:latin typeface="Arial"/>
              </a:rPr>
              <a:t>üşüme, </a:t>
            </a:r>
            <a:r>
              <a:rPr lang="tr-TR" sz="3200" dirty="0">
                <a:latin typeface="Arial"/>
              </a:rPr>
              <a:t>kanlı dışkılama, susuz </a:t>
            </a:r>
            <a:r>
              <a:rPr lang="tr-TR" sz="3200" dirty="0" smtClean="0">
                <a:latin typeface="Arial"/>
              </a:rPr>
              <a:t>kalma, kas </a:t>
            </a:r>
            <a:r>
              <a:rPr lang="tr-TR" sz="3200" dirty="0">
                <a:latin typeface="Arial"/>
              </a:rPr>
              <a:t>ağrıları, halsizlik ve bitkinlik de </a:t>
            </a:r>
            <a:r>
              <a:rPr lang="tr-TR" sz="3200" dirty="0" smtClean="0">
                <a:latin typeface="Arial"/>
              </a:rPr>
              <a:t>eklenebilir. Eğer </a:t>
            </a:r>
            <a:r>
              <a:rPr lang="tr-TR" sz="3200" dirty="0">
                <a:latin typeface="Arial"/>
              </a:rPr>
              <a:t>2-3 </a:t>
            </a:r>
            <a:r>
              <a:rPr lang="tr-TR" sz="3200" dirty="0" smtClean="0">
                <a:latin typeface="Arial"/>
              </a:rPr>
              <a:t>günden </a:t>
            </a:r>
            <a:r>
              <a:rPr lang="tr-TR" sz="3200" dirty="0">
                <a:latin typeface="Arial"/>
              </a:rPr>
              <a:t>fazla suren ishal varsa, bir </a:t>
            </a:r>
            <a:r>
              <a:rPr lang="tr-TR" sz="3200" dirty="0" smtClean="0">
                <a:latin typeface="Arial"/>
              </a:rPr>
              <a:t>günde </a:t>
            </a:r>
            <a:r>
              <a:rPr lang="tr-TR" sz="3200" dirty="0">
                <a:latin typeface="Arial"/>
              </a:rPr>
              <a:t>4-5 </a:t>
            </a:r>
            <a:r>
              <a:rPr lang="tr-TR" sz="3200" dirty="0" smtClean="0">
                <a:latin typeface="Arial"/>
              </a:rPr>
              <a:t>kez dışkılama </a:t>
            </a:r>
            <a:r>
              <a:rPr lang="tr-TR" sz="3200" dirty="0">
                <a:latin typeface="Arial"/>
              </a:rPr>
              <a:t>varsa, kişinin ateşi </a:t>
            </a:r>
            <a:r>
              <a:rPr lang="tr-TR" sz="3200" dirty="0" smtClean="0">
                <a:latin typeface="Arial"/>
              </a:rPr>
              <a:t>yüksekse, </a:t>
            </a:r>
            <a:r>
              <a:rPr lang="tr-TR" sz="3200" dirty="0">
                <a:latin typeface="Arial"/>
              </a:rPr>
              <a:t>karın ağrısı ve </a:t>
            </a:r>
            <a:r>
              <a:rPr lang="tr-TR" sz="3200" dirty="0" smtClean="0">
                <a:latin typeface="Arial"/>
              </a:rPr>
              <a:t>aşırı miktarda </a:t>
            </a:r>
            <a:r>
              <a:rPr lang="tr-TR" sz="3200" dirty="0">
                <a:latin typeface="Arial"/>
              </a:rPr>
              <a:t>sıvı </a:t>
            </a:r>
            <a:r>
              <a:rPr lang="tr-TR" sz="3200" dirty="0" smtClean="0">
                <a:latin typeface="Arial"/>
              </a:rPr>
              <a:t>kaybına neden </a:t>
            </a:r>
            <a:r>
              <a:rPr lang="tr-TR" sz="3200" dirty="0">
                <a:latin typeface="Arial"/>
              </a:rPr>
              <a:t>olan </a:t>
            </a:r>
            <a:r>
              <a:rPr lang="tr-TR" sz="3200" dirty="0" smtClean="0">
                <a:latin typeface="Arial"/>
              </a:rPr>
              <a:t>sürekli </a:t>
            </a:r>
            <a:r>
              <a:rPr lang="tr-TR" sz="3200" dirty="0">
                <a:latin typeface="Arial"/>
              </a:rPr>
              <a:t>kusma, ağız </a:t>
            </a:r>
            <a:r>
              <a:rPr lang="tr-TR" sz="3200" dirty="0" smtClean="0">
                <a:latin typeface="Arial"/>
              </a:rPr>
              <a:t>kuruluğu, idrar çıkışında </a:t>
            </a:r>
            <a:r>
              <a:rPr lang="tr-TR" sz="3200" dirty="0">
                <a:latin typeface="Arial"/>
              </a:rPr>
              <a:t>azalma, ayağa kalkmakla baş </a:t>
            </a:r>
            <a:r>
              <a:rPr lang="tr-TR" sz="3200" dirty="0" smtClean="0">
                <a:latin typeface="Arial"/>
              </a:rPr>
              <a:t>dönmesi olduğu </a:t>
            </a:r>
            <a:r>
              <a:rPr lang="tr-TR" sz="3200" dirty="0">
                <a:latin typeface="Arial"/>
              </a:rPr>
              <a:t>durumlarında mutlaka doktora başvurulmalıdır.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51403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323528" y="1004927"/>
            <a:ext cx="882047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latin typeface="Arial-Bold"/>
              </a:rPr>
              <a:t>Besin </a:t>
            </a:r>
            <a:r>
              <a:rPr lang="tr-TR" sz="3200" b="1" dirty="0">
                <a:latin typeface="Arial-Bold"/>
              </a:rPr>
              <a:t>Zehirlenmeleri</a:t>
            </a:r>
          </a:p>
          <a:p>
            <a:r>
              <a:rPr lang="tr-TR" sz="3200" dirty="0"/>
              <a:t>Besin zehirlenmesinin tedavisindeki </a:t>
            </a:r>
            <a:r>
              <a:rPr lang="tr-TR" sz="3200" dirty="0" smtClean="0"/>
              <a:t>amaç; </a:t>
            </a:r>
            <a:r>
              <a:rPr lang="tr-TR" sz="3200" dirty="0"/>
              <a:t>kaybedilen </a:t>
            </a:r>
            <a:r>
              <a:rPr lang="tr-TR" sz="3200" dirty="0" smtClean="0"/>
              <a:t>sıvıyı ve </a:t>
            </a:r>
            <a:r>
              <a:rPr lang="tr-TR" sz="3200" dirty="0"/>
              <a:t>mineralleri yerine koymak ve zehirlenmeye neden olan </a:t>
            </a:r>
            <a:r>
              <a:rPr lang="tr-TR" sz="3200" dirty="0" smtClean="0"/>
              <a:t>bakteriyi yok </a:t>
            </a:r>
            <a:r>
              <a:rPr lang="tr-TR" sz="3200" dirty="0"/>
              <a:t>etmektir. </a:t>
            </a:r>
            <a:r>
              <a:rPr lang="tr-TR" sz="3200" dirty="0" smtClean="0"/>
              <a:t>Özellikle </a:t>
            </a:r>
            <a:r>
              <a:rPr lang="tr-TR" sz="3200" dirty="0"/>
              <a:t>evde hastanın yeterince sıvı aldığından</a:t>
            </a:r>
          </a:p>
          <a:p>
            <a:r>
              <a:rPr lang="tr-TR" sz="3200" dirty="0"/>
              <a:t>emin olması gerekir. Midesi bulanıyor veya </a:t>
            </a:r>
            <a:r>
              <a:rPr lang="tr-TR" sz="3200" dirty="0" smtClean="0"/>
              <a:t>kusuyorsa herhangi </a:t>
            </a:r>
            <a:r>
              <a:rPr lang="tr-TR" sz="3200" dirty="0"/>
              <a:t>bir şey yememeli; bir saat sureyle midesini </a:t>
            </a:r>
            <a:r>
              <a:rPr lang="tr-TR" sz="3200" dirty="0" smtClean="0"/>
              <a:t>dinlendirmeli ve </a:t>
            </a:r>
            <a:r>
              <a:rPr lang="tr-TR" sz="3200" dirty="0"/>
              <a:t>ardından </a:t>
            </a:r>
            <a:r>
              <a:rPr lang="tr-TR" sz="3200" dirty="0" smtClean="0"/>
              <a:t>küçük </a:t>
            </a:r>
            <a:r>
              <a:rPr lang="tr-TR" sz="3200" dirty="0"/>
              <a:t>yudumlarla su </a:t>
            </a:r>
            <a:r>
              <a:rPr lang="tr-TR" sz="3200" dirty="0" smtClean="0"/>
              <a:t>içmeyi </a:t>
            </a:r>
            <a:r>
              <a:rPr lang="tr-TR" sz="3200" dirty="0"/>
              <a:t>denemelidir. Bunun</a:t>
            </a:r>
          </a:p>
          <a:p>
            <a:r>
              <a:rPr lang="tr-TR" sz="3200" smtClean="0"/>
              <a:t>için </a:t>
            </a:r>
            <a:r>
              <a:rPr lang="tr-TR" sz="3200" dirty="0"/>
              <a:t>zehirlenmeye neden olan bakteri saptandıktan </a:t>
            </a:r>
            <a:r>
              <a:rPr lang="tr-TR" sz="3200" dirty="0" smtClean="0"/>
              <a:t>sonra uygun </a:t>
            </a:r>
            <a:r>
              <a:rPr lang="tr-TR" sz="3200" dirty="0"/>
              <a:t>antibiyotik tedavisi verilir.</a:t>
            </a:r>
            <a:endParaRPr lang="tr-TR" sz="2800" dirty="0"/>
          </a:p>
        </p:txBody>
      </p:sp>
      <p:sp>
        <p:nvSpPr>
          <p:cNvPr id="7" name="Dikdörtgen 6"/>
          <p:cNvSpPr/>
          <p:nvPr/>
        </p:nvSpPr>
        <p:spPr>
          <a:xfrm>
            <a:off x="2411760" y="58332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İŞÇİ </a:t>
            </a:r>
            <a:r>
              <a:rPr lang="tr-TR" sz="2400" b="1" dirty="0" smtClean="0"/>
              <a:t>SAĞLIĞI VE </a:t>
            </a:r>
            <a:r>
              <a:rPr lang="tr-TR" sz="2400" b="1" dirty="0"/>
              <a:t>BESLENME</a:t>
            </a:r>
          </a:p>
        </p:txBody>
      </p:sp>
    </p:spTree>
    <p:extLst>
      <p:ext uri="{BB962C8B-B14F-4D97-AF65-F5344CB8AC3E}">
        <p14:creationId xmlns:p14="http://schemas.microsoft.com/office/powerpoint/2010/main" val="248470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2863</TotalTime>
  <Words>1454</Words>
  <Application>Microsoft Office PowerPoint</Application>
  <PresentationFormat>Ekran Gösterisi (4:3)</PresentationFormat>
  <Paragraphs>151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omu103</cp:lastModifiedBy>
  <cp:revision>301</cp:revision>
  <dcterms:created xsi:type="dcterms:W3CDTF">2013-07-18T08:50:31Z</dcterms:created>
  <dcterms:modified xsi:type="dcterms:W3CDTF">2019-03-27T07:46:30Z</dcterms:modified>
</cp:coreProperties>
</file>